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60" r:id="rId14"/>
    <p:sldId id="263" r:id="rId15"/>
    <p:sldId id="264" r:id="rId16"/>
    <p:sldId id="265" r:id="rId17"/>
    <p:sldId id="272" r:id="rId18"/>
    <p:sldId id="273" r:id="rId19"/>
    <p:sldId id="274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18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0" autoAdjust="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E550F-79F1-4D2B-B688-78035BD0036C}" type="datetimeFigureOut">
              <a:rPr lang="zh-CN" altLang="en-US" smtClean="0"/>
              <a:t>2014/4/2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BD32A-0CA5-4E96-9ECF-E3E6DD39AD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BD32A-0CA5-4E96-9ECF-E3E6DD39AD4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fld id="{8DD5C0CB-A022-4D7E-8A03-1422A04A514F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pPr>
              <a:defRPr/>
            </a:pPr>
            <a:fld id="{EB69A358-3479-4284-9CE8-E6E4AFDEFAC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EC52E0-58AF-438C-8763-4B0558B6AED9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BCB958-8C8A-445F-9714-8DCD2B6E1D9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AD465A-2AB2-413C-9A54-FA7B8CD37E67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175BE5-F14E-49FA-91C4-94A0A3CFD54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fld id="{5006A1C6-3281-41A2-A66A-ACB2A02AB624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6C911466-E75F-47C6-BF89-6961A895053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>
              <a:defRPr/>
            </a:pPr>
            <a:fld id="{DCF70338-B6E0-4C97-A8C0-D3B1EE862E93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>
              <a:defRPr/>
            </a:pPr>
            <a:fld id="{530FEBFC-0011-4FF8-939D-C15AD55BF52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005321-FBB3-4D41-A6BD-A8544FD6CA5F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488174-B6EC-43B3-8BD4-9C47687DDDD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0DF86E-B573-46AC-86EA-D15AD60A8E55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446C8-02E7-4FEC-97C9-6AF33FB3519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fld id="{80DB5684-DFEE-40DA-B881-DCD6BAC62805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A4428D53-8587-4879-AEF8-754F4597F25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BE6AF5-5B7E-4336-9A2E-765BB729D993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986EC-0D9F-4148-B25C-A6D90270079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fld id="{C8C053C8-7B42-4203-8221-F8BE5B244E70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1162DC65-66AB-451D-A7EC-D845F584649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fld id="{1A0E20C6-1DD0-48F4-B605-DE042ABCA9C7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0079ED6D-71BE-47DF-A6E0-E0025E24D0E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53F1ECE-FD24-412B-AF18-9E7CBF4A3F55}" type="datetimeFigureOut">
              <a:rPr lang="zh-CN" altLang="en-US" smtClean="0"/>
              <a:pPr>
                <a:defRPr/>
              </a:pPr>
              <a:t>2014/4/2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81272E4-EC17-49DF-BEE3-9BB6AF47FF5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43306" y="3500438"/>
            <a:ext cx="5054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植物叶片的识别</a:t>
            </a:r>
            <a:endParaRPr lang="zh-CN" altLang="en-US" sz="5400" b="1" cap="all" spc="0" dirty="0">
              <a:ln/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86515" y="4500570"/>
            <a:ext cx="27574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4000" b="1" cap="all" spc="0" dirty="0" smtClean="0">
                <a:ln/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设计与实现</a:t>
            </a:r>
            <a:endParaRPr lang="zh-CN" altLang="en-US" sz="5400" b="1" cap="all" spc="0" dirty="0">
              <a:ln/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C:\Users\Administrator\AppData\Roaming\Tencent\Users\530741909\QQ\WinTemp\RichOle\VH_XSCTS8J_}C}0[6P2T0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64"/>
            <a:ext cx="7000875" cy="300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686040" cy="201135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Picture 1" descr="C:\Users\Administrator\AppData\Roaming\Tencent\Users\530741909\QQ\WinTemp\RichOle\}}[AS0J240H2S{BPXFYJ6H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500042"/>
            <a:ext cx="5708961" cy="6000792"/>
          </a:xfrm>
          <a:prstGeom prst="rect">
            <a:avLst/>
          </a:prstGeom>
          <a:noFill/>
        </p:spPr>
      </p:pic>
      <p:pic>
        <p:nvPicPr>
          <p:cNvPr id="28674" name="Picture 2" descr="C:\Users\Administrator\AppData\Roaming\Tencent\Users\530741909\QQ\WinTemp\RichOle\5S4T@(P3%94{QT20OFO%TT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428604"/>
            <a:ext cx="1571636" cy="1610927"/>
          </a:xfrm>
          <a:prstGeom prst="rect">
            <a:avLst/>
          </a:prstGeom>
          <a:noFill/>
        </p:spPr>
      </p:pic>
      <p:pic>
        <p:nvPicPr>
          <p:cNvPr id="28675" name="Picture 3" descr="C:\Users\Administrator\AppData\Roaming\Tencent\Users\530741909\QQ\WinTemp\RichOle\$I9K84MJ%3MXM{VEZZT@@}3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64" y="2428868"/>
            <a:ext cx="1643074" cy="1440503"/>
          </a:xfrm>
          <a:prstGeom prst="rect">
            <a:avLst/>
          </a:prstGeom>
          <a:noFill/>
        </p:spPr>
      </p:pic>
      <p:pic>
        <p:nvPicPr>
          <p:cNvPr id="28676" name="Picture 4" descr="C:\Users\Administrator\AppData\Roaming\Tencent\Users\530741909\QQ\WinTemp\RichOle\K7APAX8NKSBSA4]]}]E7]AL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0826" y="4286256"/>
            <a:ext cx="1915575" cy="1785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SURF+BOW+SVM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900106"/>
          </a:xfrm>
        </p:spPr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BOW</a:t>
            </a:r>
            <a:r>
              <a:rPr lang="zh-CN" altLang="en-US" dirty="0" smtClean="0"/>
              <a:t>？频率！成分组成！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9698" name="Picture 2" descr="C:\Users\Administrator\AppData\Roaming\Tencent\Users\530741909\QQ\WinTemp\RichOle\GFX137``OY0))8WQN%1JE3J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28660" y="2143116"/>
            <a:ext cx="4189373" cy="3429024"/>
          </a:xfrm>
          <a:prstGeom prst="rect">
            <a:avLst/>
          </a:prstGeom>
          <a:noFill/>
        </p:spPr>
      </p:pic>
      <p:pic>
        <p:nvPicPr>
          <p:cNvPr id="29699" name="Picture 3" descr="E:\picture\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214290"/>
            <a:ext cx="2071702" cy="1916474"/>
          </a:xfrm>
          <a:prstGeom prst="rect">
            <a:avLst/>
          </a:prstGeom>
          <a:noFill/>
        </p:spPr>
      </p:pic>
      <p:pic>
        <p:nvPicPr>
          <p:cNvPr id="29704" name="Picture 8" descr="C:\Users\Administrator\AppData\Roaming\Tencent\Users\530741909\QQ\WinTemp\RichOle\V0KWN2@5FS9C~E_57QBBY]J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54" y="2857496"/>
            <a:ext cx="5476875" cy="249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SURF+BOW+SVM</a:t>
            </a:r>
            <a:r>
              <a:rPr lang="zh-CN" altLang="en-US" dirty="0" smtClean="0"/>
              <a:t>的识别过程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SURF</a:t>
            </a:r>
            <a:r>
              <a:rPr lang="zh-CN" altLang="en-US" dirty="0" smtClean="0"/>
              <a:t>特征的提取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特征聚类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构造</a:t>
            </a:r>
            <a:r>
              <a:rPr lang="en-US" altLang="zh-CN" dirty="0" smtClean="0"/>
              <a:t>Bag of Word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训练</a:t>
            </a:r>
            <a:r>
              <a:rPr lang="en-US" altLang="zh-CN" dirty="0" smtClean="0"/>
              <a:t>SVM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分类、输出结果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178592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SURF</a:t>
            </a:r>
            <a:r>
              <a:rPr lang="zh-CN" altLang="en-US" dirty="0" smtClean="0"/>
              <a:t>特征</a:t>
            </a:r>
            <a:r>
              <a:rPr lang="zh-CN" altLang="en-US" dirty="0" smtClean="0"/>
              <a:t>的提取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这一步比较简单，对训练集中的每一张图片，使用</a:t>
            </a:r>
            <a:r>
              <a:rPr lang="en-US" dirty="0" err="1" smtClean="0"/>
              <a:t>opencv</a:t>
            </a:r>
            <a:r>
              <a:rPr lang="zh-CN" altLang="en-US" dirty="0" smtClean="0"/>
              <a:t>的</a:t>
            </a:r>
            <a:r>
              <a:rPr lang="en-US" dirty="0" err="1" smtClean="0"/>
              <a:t>FeatureDetector</a:t>
            </a:r>
            <a:r>
              <a:rPr lang="zh-CN" altLang="en-US" dirty="0" smtClean="0"/>
              <a:t>检测特征点，然后再用</a:t>
            </a:r>
            <a:r>
              <a:rPr lang="en-US" dirty="0" err="1" smtClean="0"/>
              <a:t>DescriptorExtractor</a:t>
            </a:r>
            <a:r>
              <a:rPr lang="zh-CN" altLang="en-US" dirty="0" smtClean="0"/>
              <a:t>抽取特征点描述符</a:t>
            </a:r>
            <a:endParaRPr lang="zh-CN" altLang="en-US" dirty="0"/>
          </a:p>
        </p:txBody>
      </p:sp>
      <p:sp>
        <p:nvSpPr>
          <p:cNvPr id="3073" name="AutoShape 1" descr="C:\Users\Administrator\AppData\Roaming\Tencent\Users\530741909\QQ\WinTemp\RichOle\PNSCR[}GVWE{YZDM%0(FL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4" name="AutoShape 2" descr="C:\Users\Administrator\AppData\Roaming\Tencent\Users\530741909\QQ\WinTemp\RichOle\PNSCR[}GVWE{YZDM%0(FL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 descr="C:\Users\Administrator\AppData\Roaming\Tencent\Users\530741909\QQ\WinTemp\RichOle\BU9`FZTEAR_6XCD40HOMDX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857496"/>
            <a:ext cx="7397528" cy="3000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AppData\Roaming\Tencent\Users\530741909\QQ\WinTemp\RichOle\MGJKO7I9R6B5}~2M6EK`Y@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85728"/>
            <a:ext cx="5962650" cy="6267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特征聚类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910" y="1643050"/>
            <a:ext cx="75009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</a:t>
            </a:r>
            <a:r>
              <a:rPr lang="en-US" dirty="0" err="1" smtClean="0"/>
              <a:t>opencv</a:t>
            </a:r>
            <a:r>
              <a:rPr lang="zh-CN" altLang="en-US" dirty="0" smtClean="0"/>
              <a:t>封装了一个类</a:t>
            </a:r>
            <a:r>
              <a:rPr lang="en-US" dirty="0" err="1" smtClean="0"/>
              <a:t>BOWKMeansExtractor</a:t>
            </a:r>
            <a:r>
              <a:rPr lang="en-US" dirty="0" smtClean="0"/>
              <a:t>[2]，</a:t>
            </a:r>
            <a:r>
              <a:rPr lang="zh-CN" altLang="en-US" dirty="0" smtClean="0"/>
              <a:t>这一步非常简单，将所有图片的</a:t>
            </a:r>
            <a:r>
              <a:rPr lang="en-US" dirty="0" smtClean="0"/>
              <a:t>feature vector</a:t>
            </a:r>
            <a:r>
              <a:rPr lang="zh-CN" altLang="en-US" dirty="0" smtClean="0"/>
              <a:t>丢给这个类，然后调用</a:t>
            </a:r>
            <a:r>
              <a:rPr lang="en-US" dirty="0" smtClean="0"/>
              <a:t>cluster()</a:t>
            </a:r>
            <a:r>
              <a:rPr lang="zh-CN" altLang="en-US" dirty="0" smtClean="0"/>
              <a:t>就可以训练（使用</a:t>
            </a:r>
            <a:r>
              <a:rPr lang="en-US" dirty="0" err="1" smtClean="0"/>
              <a:t>KMeans</a:t>
            </a:r>
            <a:r>
              <a:rPr lang="zh-CN" altLang="en-US" dirty="0" smtClean="0"/>
              <a:t>方法）出指定数量（步骤介绍中提到的</a:t>
            </a:r>
            <a:r>
              <a:rPr lang="en-US" dirty="0" smtClean="0"/>
              <a:t>n）</a:t>
            </a:r>
            <a:r>
              <a:rPr lang="zh-CN" altLang="en-US" dirty="0" smtClean="0"/>
              <a:t>的类别。输入</a:t>
            </a:r>
            <a:r>
              <a:rPr lang="en-US" dirty="0" err="1" smtClean="0"/>
              <a:t>allDescriptors</a:t>
            </a:r>
            <a:r>
              <a:rPr lang="zh-CN" altLang="en-US" dirty="0" smtClean="0"/>
              <a:t>就是第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步计算得到的结果，返回的</a:t>
            </a:r>
            <a:r>
              <a:rPr lang="en-US" dirty="0" smtClean="0"/>
              <a:t>vocabulary</a:t>
            </a:r>
            <a:r>
              <a:rPr lang="zh-CN" altLang="en-US" dirty="0" smtClean="0"/>
              <a:t>是一千个向量，每个向量是某个类别的</a:t>
            </a:r>
            <a:r>
              <a:rPr lang="en-US" dirty="0" smtClean="0"/>
              <a:t>feature</a:t>
            </a:r>
            <a:r>
              <a:rPr lang="zh-CN" altLang="en-US" dirty="0" smtClean="0"/>
              <a:t>的中心点</a:t>
            </a:r>
            <a:r>
              <a:rPr lang="zh-CN" altLang="en-US" dirty="0" smtClean="0"/>
              <a:t>。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BOWKMeansTrainer</a:t>
            </a:r>
            <a:r>
              <a:rPr lang="en-US" dirty="0" smtClean="0"/>
              <a:t> </a:t>
            </a:r>
            <a:r>
              <a:rPr lang="en-US" dirty="0" err="1" smtClean="0"/>
              <a:t>bowTrainer</a:t>
            </a:r>
            <a:r>
              <a:rPr lang="en-US" dirty="0" smtClean="0"/>
              <a:t>( </a:t>
            </a:r>
            <a:r>
              <a:rPr lang="en-US" dirty="0" err="1" smtClean="0"/>
              <a:t>wordCount</a:t>
            </a:r>
            <a:r>
              <a:rPr lang="en-US" dirty="0" smtClean="0"/>
              <a:t> ); </a:t>
            </a:r>
            <a:br>
              <a:rPr lang="en-US" dirty="0" smtClean="0"/>
            </a:br>
            <a:r>
              <a:rPr lang="en-US" dirty="0" smtClean="0"/>
              <a:t>Mat </a:t>
            </a:r>
            <a:r>
              <a:rPr lang="en-US" dirty="0" smtClean="0"/>
              <a:t>vocabulary = </a:t>
            </a:r>
            <a:r>
              <a:rPr lang="en-US" dirty="0" err="1" smtClean="0"/>
              <a:t>bowTrainer.cluster</a:t>
            </a:r>
            <a:r>
              <a:rPr lang="en-US" dirty="0" smtClean="0"/>
              <a:t>( </a:t>
            </a:r>
            <a:r>
              <a:rPr lang="en-US" dirty="0" err="1" smtClean="0"/>
              <a:t>allDescriptors</a:t>
            </a:r>
            <a:r>
              <a:rPr lang="en-US" dirty="0" smtClean="0"/>
              <a:t> );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dministrator\AppData\Roaming\Tencent\Users\530741909\QQ\WinTemp\RichOle\$$F2T4QDM2@HFNSGF0J}MX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85728"/>
            <a:ext cx="5962650" cy="6267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2976" y="642918"/>
            <a:ext cx="635798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构造</a:t>
            </a:r>
            <a:r>
              <a:rPr lang="en-US" sz="2800" dirty="0" smtClean="0"/>
              <a:t>bag of words</a:t>
            </a:r>
            <a:endParaRPr lang="en-US" altLang="zh-CN" sz="2800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opencv</a:t>
            </a:r>
            <a:r>
              <a:rPr lang="zh-CN" altLang="en-US" dirty="0" smtClean="0"/>
              <a:t>封装了</a:t>
            </a:r>
            <a:r>
              <a:rPr lang="en-US" altLang="zh-CN" dirty="0" err="1" smtClean="0"/>
              <a:t>BOWImgDescriptorExtractor</a:t>
            </a:r>
            <a:r>
              <a:rPr lang="en-US" altLang="zh-CN" dirty="0" smtClean="0"/>
              <a:t>[2]</a:t>
            </a:r>
            <a:r>
              <a:rPr lang="zh-CN" altLang="en-US" dirty="0" smtClean="0"/>
              <a:t>这个类，这一步也走得十分轻松，只需要把上面计算的</a:t>
            </a:r>
            <a:r>
              <a:rPr lang="en-US" altLang="zh-CN" dirty="0" smtClean="0"/>
              <a:t>vocabulary</a:t>
            </a:r>
            <a:r>
              <a:rPr lang="zh-CN" altLang="en-US" dirty="0" smtClean="0"/>
              <a:t>丢给它，然后用一张图片的特征点作为输入，它就会计算每一类的特征点的频率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smtClean="0"/>
              <a:t>Samples</a:t>
            </a:r>
            <a:r>
              <a:rPr lang="zh-CN" altLang="en-US" dirty="0" smtClean="0"/>
              <a:t>这个</a:t>
            </a:r>
            <a:r>
              <a:rPr lang="en-US" dirty="0" smtClean="0"/>
              <a:t>map</a:t>
            </a:r>
            <a:r>
              <a:rPr lang="zh-CN" altLang="en-US" dirty="0" smtClean="0"/>
              <a:t>的</a:t>
            </a:r>
            <a:r>
              <a:rPr lang="en-US" dirty="0" smtClean="0"/>
              <a:t>key</a:t>
            </a:r>
            <a:r>
              <a:rPr lang="zh-CN" altLang="en-US" dirty="0" smtClean="0"/>
              <a:t>就是某个类别，</a:t>
            </a:r>
            <a:r>
              <a:rPr lang="en-US" dirty="0" smtClean="0"/>
              <a:t>value</a:t>
            </a:r>
            <a:r>
              <a:rPr lang="zh-CN" altLang="en-US" dirty="0" smtClean="0"/>
              <a:t>就是这个类别中所有图片的</a:t>
            </a:r>
            <a:r>
              <a:rPr lang="en-US" dirty="0" smtClean="0"/>
              <a:t>bag of words，</a:t>
            </a:r>
            <a:r>
              <a:rPr lang="zh-CN" altLang="en-US" dirty="0" smtClean="0"/>
              <a:t>即</a:t>
            </a:r>
            <a:r>
              <a:rPr lang="en-US" dirty="0" smtClean="0"/>
              <a:t>Mat</a:t>
            </a:r>
            <a:r>
              <a:rPr lang="zh-CN" altLang="en-US" dirty="0" smtClean="0"/>
              <a:t>中每一行都表示一张图片的</a:t>
            </a:r>
            <a:r>
              <a:rPr lang="en-US" dirty="0" smtClean="0"/>
              <a:t>bag of words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dministrator\AppData\Roaming\Tencent\Users\530741909\QQ\WinTemp\RichOle\W`UJL7S3PY4B80JT)%6W5K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14290"/>
            <a:ext cx="5962650" cy="6267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 smtClean="0"/>
              <a:t>                术语</a:t>
            </a:r>
            <a:endParaRPr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SURF</a:t>
            </a:r>
            <a:r>
              <a:rPr lang="zh-CN" altLang="en-US" dirty="0" smtClean="0"/>
              <a:t>：一种物体识别的特征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BOW</a:t>
            </a:r>
            <a:r>
              <a:rPr lang="zh-CN" altLang="en-US" dirty="0" smtClean="0"/>
              <a:t>：</a:t>
            </a:r>
            <a:r>
              <a:rPr lang="en-US" altLang="zh-CN" dirty="0" smtClean="0"/>
              <a:t>Bag of Word </a:t>
            </a:r>
            <a:r>
              <a:rPr lang="zh-CN" altLang="en-US" dirty="0" smtClean="0"/>
              <a:t>的缩写，可以理解为词汇表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SVM</a:t>
            </a:r>
            <a:r>
              <a:rPr lang="zh-CN" altLang="en-US" dirty="0" smtClean="0"/>
              <a:t>：支持向量机，一种机器学习算法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训练</a:t>
            </a:r>
            <a:r>
              <a:rPr lang="en-US" altLang="zh-CN" dirty="0" smtClean="0"/>
              <a:t>SVM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One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other</a:t>
            </a:r>
          </a:p>
          <a:p>
            <a:r>
              <a:rPr lang="en-US" altLang="zh-CN" dirty="0" smtClean="0"/>
              <a:t>One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one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57224" y="2643182"/>
            <a:ext cx="1500198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A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57554" y="2714620"/>
            <a:ext cx="1500198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B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29322" y="2714620"/>
            <a:ext cx="1500198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42910" y="4572008"/>
            <a:ext cx="2000264" cy="1000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A_classifier</a:t>
            </a:r>
            <a:endParaRPr lang="en-US" altLang="zh-CN" dirty="0" smtClean="0"/>
          </a:p>
        </p:txBody>
      </p:sp>
      <p:sp>
        <p:nvSpPr>
          <p:cNvPr id="8" name="椭圆 7"/>
          <p:cNvSpPr/>
          <p:nvPr/>
        </p:nvSpPr>
        <p:spPr>
          <a:xfrm>
            <a:off x="3071802" y="4572008"/>
            <a:ext cx="2000264" cy="1000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B_classifier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5643570" y="4572008"/>
            <a:ext cx="2071702" cy="1000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C_classifier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使用某张待分类图片的</a:t>
            </a:r>
            <a:r>
              <a:rPr lang="en-US" altLang="zh-CN" dirty="0" smtClean="0"/>
              <a:t>bag of words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feature vector</a:t>
            </a:r>
            <a:r>
              <a:rPr lang="zh-CN" altLang="en-US" dirty="0" smtClean="0"/>
              <a:t>输入，使用每一类的分类器计算判为该类的可能性，然后使用可能性最高的那个类别作为这张图片的类别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下次内容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SURF</a:t>
            </a:r>
            <a:r>
              <a:rPr lang="zh-CN" altLang="en-US" dirty="0" smtClean="0"/>
              <a:t>特征详解</a:t>
            </a:r>
            <a:endParaRPr lang="en-US" altLang="zh-CN" dirty="0" smtClean="0"/>
          </a:p>
          <a:p>
            <a:r>
              <a:rPr lang="en-US" altLang="zh-CN" dirty="0" smtClean="0"/>
              <a:t>SVM</a:t>
            </a:r>
            <a:r>
              <a:rPr lang="zh-CN" altLang="en-US" dirty="0" smtClean="0"/>
              <a:t>多类分类方法的利弊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基于植物叶片的植物识别的流程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                             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928662" y="2357430"/>
            <a:ext cx="1357322" cy="10001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857488" y="2357430"/>
            <a:ext cx="1357322" cy="10001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857752" y="2357430"/>
            <a:ext cx="1357322" cy="10001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786578" y="2357430"/>
            <a:ext cx="1357322" cy="9286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下载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2452768"/>
            <a:ext cx="1144958" cy="833356"/>
          </a:xfrm>
          <a:prstGeom prst="rect">
            <a:avLst/>
          </a:prstGeom>
        </p:spPr>
      </p:pic>
      <p:pic>
        <p:nvPicPr>
          <p:cNvPr id="11" name="图片 10" descr="images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2357430"/>
            <a:ext cx="1004888" cy="1000132"/>
          </a:xfrm>
          <a:prstGeom prst="rect">
            <a:avLst/>
          </a:prstGeom>
        </p:spPr>
      </p:pic>
      <p:pic>
        <p:nvPicPr>
          <p:cNvPr id="12" name="图片 11" descr="images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8" y="2357430"/>
            <a:ext cx="1004888" cy="1000132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2285984" y="2786058"/>
            <a:ext cx="571504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4214810" y="2786058"/>
            <a:ext cx="642942" cy="71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6215074" y="2786058"/>
            <a:ext cx="571504" cy="71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00100" y="364331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原始叶片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28926" y="364331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叶片提取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14876" y="364331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降噪、统一大小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29454" y="364331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叶片识别</a:t>
            </a:r>
            <a:endParaRPr lang="zh-CN" altLang="en-US" dirty="0"/>
          </a:p>
        </p:txBody>
      </p:sp>
      <p:sp>
        <p:nvSpPr>
          <p:cNvPr id="23" name="动作按钮: 帮助 22">
            <a:hlinkClick r:id="" action="ppaction://hlinkshowjump?jump=nextslide" highlightClick="1"/>
          </p:cNvPr>
          <p:cNvSpPr/>
          <p:nvPr/>
        </p:nvSpPr>
        <p:spPr>
          <a:xfrm>
            <a:off x="7000892" y="2500306"/>
            <a:ext cx="1000132" cy="642942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071802" y="2643182"/>
            <a:ext cx="2571768" cy="17145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内容占位符 7" descr="下载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14678" y="2714620"/>
            <a:ext cx="1937653" cy="1371597"/>
          </a:xfrm>
        </p:spPr>
      </p:pic>
      <p:sp>
        <p:nvSpPr>
          <p:cNvPr id="9" name="TextBox 8"/>
          <p:cNvSpPr txBox="1"/>
          <p:nvPr/>
        </p:nvSpPr>
        <p:spPr>
          <a:xfrm>
            <a:off x="4833481" y="2714620"/>
            <a:ext cx="738664" cy="13573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我是谁？？</a:t>
            </a:r>
            <a:endParaRPr lang="en-US" altLang="zh-CN" dirty="0" smtClean="0"/>
          </a:p>
          <a:p>
            <a:r>
              <a:rPr lang="zh-CN" altLang="en-US" dirty="0" smtClean="0"/>
              <a:t>我到底是谁？</a:t>
            </a:r>
            <a:endParaRPr lang="zh-CN" altLang="en-US" dirty="0"/>
          </a:p>
        </p:txBody>
      </p:sp>
      <p:pic>
        <p:nvPicPr>
          <p:cNvPr id="10" name="图片 9" descr="images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1928802"/>
            <a:ext cx="1723893" cy="1685922"/>
          </a:xfrm>
          <a:prstGeom prst="rect">
            <a:avLst/>
          </a:prstGeom>
        </p:spPr>
      </p:pic>
      <p:pic>
        <p:nvPicPr>
          <p:cNvPr id="11" name="图片 10" descr="images (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1" y="1506088"/>
            <a:ext cx="2071702" cy="1741921"/>
          </a:xfrm>
          <a:prstGeom prst="rect">
            <a:avLst/>
          </a:prstGeom>
        </p:spPr>
      </p:pic>
      <p:pic>
        <p:nvPicPr>
          <p:cNvPr id="12" name="图片 11" descr="images (3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86" y="4357694"/>
            <a:ext cx="1922151" cy="1390647"/>
          </a:xfrm>
          <a:prstGeom prst="rect">
            <a:avLst/>
          </a:prstGeom>
        </p:spPr>
      </p:pic>
      <p:pic>
        <p:nvPicPr>
          <p:cNvPr id="13" name="图片 12" descr="images (4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50" y="4929198"/>
            <a:ext cx="2082614" cy="1385885"/>
          </a:xfrm>
          <a:prstGeom prst="rect">
            <a:avLst/>
          </a:prstGeom>
        </p:spPr>
      </p:pic>
      <p:pic>
        <p:nvPicPr>
          <p:cNvPr id="14" name="图片 13" descr="image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950" y="3286124"/>
            <a:ext cx="1590675" cy="2876550"/>
          </a:xfrm>
          <a:prstGeom prst="rect">
            <a:avLst/>
          </a:prstGeom>
        </p:spPr>
      </p:pic>
      <p:pic>
        <p:nvPicPr>
          <p:cNvPr id="15" name="图片 14" descr="下载 (1)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44" y="1428736"/>
            <a:ext cx="1444919" cy="966782"/>
          </a:xfrm>
          <a:prstGeom prst="rect">
            <a:avLst/>
          </a:prstGeom>
        </p:spPr>
      </p:pic>
      <p:pic>
        <p:nvPicPr>
          <p:cNvPr id="16" name="图片 15" descr="下载 (2)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9190" y="4572008"/>
            <a:ext cx="1195389" cy="1421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基于相关模版匹配的物体识别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基于局部特征的物体识别（比如线段、边组、范围、角点、</a:t>
            </a:r>
            <a:r>
              <a:rPr lang="en-US" dirty="0" smtClean="0"/>
              <a:t>SIFT</a:t>
            </a:r>
            <a:r>
              <a:rPr lang="zh-CN" altLang="en-US" dirty="0" smtClean="0"/>
              <a:t>、</a:t>
            </a:r>
            <a:r>
              <a:rPr lang="en-US" dirty="0" smtClean="0"/>
              <a:t>SURF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基于外表的识别（比如特征空间匹配、颜色直方图、边缘方向直方图、接受域直方图）等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毕设\植物识别\代码训练\5测绘角点\E]P))NM`8_CP%MT`8JEV2BS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285728"/>
            <a:ext cx="2742820" cy="2786082"/>
          </a:xfrm>
          <a:prstGeom prst="rect">
            <a:avLst/>
          </a:prstGeom>
          <a:noFill/>
        </p:spPr>
      </p:pic>
      <p:pic>
        <p:nvPicPr>
          <p:cNvPr id="1027" name="Picture 3" descr="C:\Users\Administrator\AppData\Roaming\Tencent\Users\530741909\QQ\WinTemp\RichOle\U1Q({}UBROA{_I@B]TQ4E`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14290"/>
            <a:ext cx="4047074" cy="3005127"/>
          </a:xfrm>
          <a:prstGeom prst="rect">
            <a:avLst/>
          </a:prstGeom>
          <a:noFill/>
        </p:spPr>
      </p:pic>
      <p:pic>
        <p:nvPicPr>
          <p:cNvPr id="4097" name="Picture 1" descr="C:\Users\Administrator\AppData\Roaming\Tencent\Users\530741909\QQ\WinTemp\RichOle\A)EC2]OZ0N`~T_V6ZDL5ZD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3500438"/>
            <a:ext cx="3305175" cy="3057525"/>
          </a:xfrm>
          <a:prstGeom prst="rect">
            <a:avLst/>
          </a:prstGeom>
          <a:noFill/>
        </p:spPr>
      </p:pic>
      <p:pic>
        <p:nvPicPr>
          <p:cNvPr id="4098" name="Picture 2" descr="C:\Users\Administrator\AppData\Roaming\Tencent\Users\530741909\QQ\WinTemp\RichOle\ELNWY[A0BB1@PDVL44DRN6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3571876"/>
            <a:ext cx="2714612" cy="26025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C:\Users\Administrator\AppData\Roaming\Tencent\Users\530741909\QQ\WinTemp\RichOle\B3TK{W5QC5HKS$5JOF5YGZ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928802"/>
            <a:ext cx="7077075" cy="3019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C:\Users\Administrator\AppData\Roaming\Tencent\Users\530741909\QQ\WinTemp\RichOle\15SV0[8@TFDDZ@0GE2FZYG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14488"/>
            <a:ext cx="7000875" cy="3609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C:\Users\Administrator\AppData\Roaming\Tencent\Users\530741909\QQ\WinTemp\RichOle\OS~}${H(@P5]02I`2PF}CR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14488"/>
            <a:ext cx="7010400" cy="3057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603</TotalTime>
  <Words>389</Words>
  <Application>Microsoft Office PowerPoint</Application>
  <PresentationFormat>全屏显示(4:3)</PresentationFormat>
  <Paragraphs>57</Paragraphs>
  <Slides>22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凸显</vt:lpstr>
      <vt:lpstr>幻灯片 1</vt:lpstr>
      <vt:lpstr>                术语</vt:lpstr>
      <vt:lpstr>基于植物叶片的植物识别的流程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SURF+BOW+SVM</vt:lpstr>
      <vt:lpstr>SURF+BOW+SVM的识别过程</vt:lpstr>
      <vt:lpstr>             SURF特征的提取 这一步比较简单，对训练集中的每一张图片，使用opencv的FeatureDetector检测特征点，然后再用DescriptorExtractor抽取特征点描述符</vt:lpstr>
      <vt:lpstr>幻灯片 15</vt:lpstr>
      <vt:lpstr>特征聚类</vt:lpstr>
      <vt:lpstr>幻灯片 17</vt:lpstr>
      <vt:lpstr>幻灯片 18</vt:lpstr>
      <vt:lpstr>幻灯片 19</vt:lpstr>
      <vt:lpstr>训练SVM</vt:lpstr>
      <vt:lpstr>预测</vt:lpstr>
      <vt:lpstr>下次内容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cfl.FengLian</cp:lastModifiedBy>
  <cp:revision>90</cp:revision>
  <dcterms:created xsi:type="dcterms:W3CDTF">2013-10-30T09:04:50Z</dcterms:created>
  <dcterms:modified xsi:type="dcterms:W3CDTF">2014-04-02T06:09:09Z</dcterms:modified>
</cp:coreProperties>
</file>